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75" r:id="rId8"/>
    <p:sldId id="262" r:id="rId9"/>
    <p:sldId id="261" r:id="rId10"/>
    <p:sldId id="264" r:id="rId11"/>
    <p:sldId id="276" r:id="rId12"/>
    <p:sldId id="270" r:id="rId13"/>
    <p:sldId id="265" r:id="rId14"/>
    <p:sldId id="273" r:id="rId15"/>
    <p:sldId id="277" r:id="rId16"/>
    <p:sldId id="266" r:id="rId17"/>
    <p:sldId id="267" r:id="rId18"/>
    <p:sldId id="268" r:id="rId19"/>
  </p:sldIdLst>
  <p:sldSz cx="18288000" cy="10287000"/>
  <p:notesSz cx="6858000" cy="9144000"/>
  <p:embeddedFontLst>
    <p:embeddedFont>
      <p:font typeface="Cormorant Garamond Bold Italics" panose="020B0604020202020204" charset="0"/>
      <p:regular r:id="rId20"/>
    </p:embeddedFont>
    <p:embeddedFont>
      <p:font typeface="Cormorant Garamond Italics" panose="020B0604020202020204" charset="0"/>
      <p:regular r:id="rId21"/>
    </p:embeddedFont>
    <p:embeddedFont>
      <p:font typeface="Glacial Indifference" panose="020B0604020202020204" charset="0"/>
      <p:regular r:id="rId22"/>
    </p:embeddedFont>
    <p:embeddedFont>
      <p:font typeface="Glacial Indifference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556C"/>
    <a:srgbClr val="CDE1F9"/>
    <a:srgbClr val="F4F4F4"/>
    <a:srgbClr val="23A4C1"/>
    <a:srgbClr val="4681BB"/>
    <a:srgbClr val="7E64BB"/>
    <a:srgbClr val="8382D1"/>
    <a:srgbClr val="615E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104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ja Ilam" userId="c7774b216a1ec269" providerId="LiveId" clId="{FFFF263E-0006-48AB-A883-39D6FFD3965C}"/>
    <pc:docChg chg="modSld">
      <pc:chgData name="Srija Ilam" userId="c7774b216a1ec269" providerId="LiveId" clId="{FFFF263E-0006-48AB-A883-39D6FFD3965C}" dt="2025-09-30T13:02:22.693" v="20" actId="20577"/>
      <pc:docMkLst>
        <pc:docMk/>
      </pc:docMkLst>
      <pc:sldChg chg="modSp mod">
        <pc:chgData name="Srija Ilam" userId="c7774b216a1ec269" providerId="LiveId" clId="{FFFF263E-0006-48AB-A883-39D6FFD3965C}" dt="2025-09-30T13:02:22.693" v="20" actId="20577"/>
        <pc:sldMkLst>
          <pc:docMk/>
          <pc:sldMk cId="0" sldId="261"/>
        </pc:sldMkLst>
        <pc:spChg chg="mod">
          <ac:chgData name="Srija Ilam" userId="c7774b216a1ec269" providerId="LiveId" clId="{FFFF263E-0006-48AB-A883-39D6FFD3965C}" dt="2025-09-30T13:02:22.693" v="20" actId="20577"/>
          <ac:spMkLst>
            <pc:docMk/>
            <pc:sldMk cId="0" sldId="261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svg"/><Relationship Id="rId7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809790" y="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407719" y="5808790"/>
            <a:ext cx="4478210" cy="4478210"/>
          </a:xfrm>
          <a:custGeom>
            <a:avLst/>
            <a:gdLst/>
            <a:ahLst/>
            <a:cxnLst/>
            <a:rect l="l" t="t" r="r" b="b"/>
            <a:pathLst>
              <a:path w="4478210" h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37972" y="2440854"/>
            <a:ext cx="10368096" cy="735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07"/>
              </a:lnSpc>
            </a:pPr>
            <a:r>
              <a:rPr lang="en-US" sz="11507" i="1" dirty="0">
                <a:solidFill>
                  <a:srgbClr val="2D388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Recommending Study Habits Based on Student Behavior</a:t>
            </a:r>
          </a:p>
          <a:p>
            <a:pPr marL="0" lvl="0" indent="0" algn="l">
              <a:lnSpc>
                <a:spcPts val="11507"/>
              </a:lnSpc>
            </a:pPr>
            <a:endParaRPr lang="en-US" sz="11507" i="1" dirty="0">
              <a:solidFill>
                <a:srgbClr val="2D3880"/>
              </a:solidFill>
              <a:latin typeface="Cormorant Garamond Italics"/>
              <a:ea typeface="Cormorant Garamond Italics"/>
              <a:cs typeface="Cormorant Garamond Italics"/>
              <a:sym typeface="Cormorant Garamond Italics"/>
            </a:endParaRPr>
          </a:p>
        </p:txBody>
      </p:sp>
      <p:sp>
        <p:nvSpPr>
          <p:cNvPr id="6" name="AutoShape 6"/>
          <p:cNvSpPr/>
          <p:nvPr/>
        </p:nvSpPr>
        <p:spPr>
          <a:xfrm flipH="1">
            <a:off x="1925123" y="2221779"/>
            <a:ext cx="0" cy="5843443"/>
          </a:xfrm>
          <a:prstGeom prst="line">
            <a:avLst/>
          </a:prstGeom>
          <a:ln w="57150" cap="flat">
            <a:solidFill>
              <a:srgbClr val="2D38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A878E-A304-AF80-5928-FD10FEE1832E}"/>
              </a:ext>
            </a:extLst>
          </p:cNvPr>
          <p:cNvSpPr txBox="1"/>
          <p:nvPr/>
        </p:nvSpPr>
        <p:spPr>
          <a:xfrm>
            <a:off x="0" y="0"/>
            <a:ext cx="44782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Cormorant Garamond Italics" panose="020B0604020202020204" charset="0"/>
              </a:rPr>
              <a:t>TEAM - 5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AEDBE-5C84-1B6B-6090-DF30E0344404}"/>
              </a:ext>
            </a:extLst>
          </p:cNvPr>
          <p:cNvSpPr txBox="1"/>
          <p:nvPr/>
        </p:nvSpPr>
        <p:spPr>
          <a:xfrm>
            <a:off x="2011772" y="9241759"/>
            <a:ext cx="49328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latin typeface="Cormorant Garamond Italics" panose="020B0604020202020204" charset="0"/>
              </a:rPr>
              <a:t>Mentor –Mr. </a:t>
            </a:r>
            <a:r>
              <a:rPr lang="en-IN" sz="3000" b="1" dirty="0" err="1">
                <a:latin typeface="Cormorant Garamond Italics" panose="020B0604020202020204" charset="0"/>
              </a:rPr>
              <a:t>Krushnaraj</a:t>
            </a:r>
            <a:endParaRPr lang="en-IN" sz="3000" b="1" dirty="0">
              <a:latin typeface="Cormorant Garamond Italics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3752B6-8E96-EAF7-EA63-B2AAB8DFF933}"/>
              </a:ext>
            </a:extLst>
          </p:cNvPr>
          <p:cNvSpPr txBox="1"/>
          <p:nvPr/>
        </p:nvSpPr>
        <p:spPr>
          <a:xfrm>
            <a:off x="13232524" y="8476902"/>
            <a:ext cx="502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latin typeface="Cormorant Garamond Italics" panose="020B0604020202020204" charset="0"/>
              </a:rPr>
              <a:t>Team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000" b="1" dirty="0">
                <a:latin typeface="Cormorant Garamond Italics" panose="020B0604020202020204" charset="0"/>
              </a:rPr>
              <a:t>Srija Ilam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000" b="1" dirty="0">
                <a:latin typeface="Cormorant Garamond Italics" panose="020B0604020202020204" charset="0"/>
              </a:rPr>
              <a:t>Miryala Nandu Vasanthi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0" y="7182390"/>
            <a:ext cx="7328478" cy="3104610"/>
          </a:xfrm>
          <a:custGeom>
            <a:avLst/>
            <a:gdLst/>
            <a:ahLst/>
            <a:cxnLst/>
            <a:rect l="l" t="t" r="r" b="b"/>
            <a:pathLst>
              <a:path w="7328478" h="3104610">
                <a:moveTo>
                  <a:pt x="0" y="0"/>
                </a:moveTo>
                <a:lnTo>
                  <a:pt x="7328478" y="0"/>
                </a:lnTo>
                <a:lnTo>
                  <a:pt x="7328478" y="3104610"/>
                </a:lnTo>
                <a:lnTo>
                  <a:pt x="0" y="310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62200" y="689187"/>
            <a:ext cx="7955327" cy="1117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40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USER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472AD-0543-ACE8-596D-A24693188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10" y="1923130"/>
            <a:ext cx="8860221" cy="3987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D8C269-CBFD-DB45-2F37-A71914139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1" y="5372100"/>
            <a:ext cx="8870731" cy="4061132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2AB9F2C3-3048-60B0-03BD-D82086F8001D}"/>
              </a:ext>
            </a:extLst>
          </p:cNvPr>
          <p:cNvSpPr txBox="1"/>
          <p:nvPr/>
        </p:nvSpPr>
        <p:spPr>
          <a:xfrm>
            <a:off x="11125200" y="3970806"/>
            <a:ext cx="7955327" cy="1117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40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ADMIN DASHBOARD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07862-F30C-7A8A-0605-E2DDBF314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A3CFD4D-43CE-7332-9115-0FB8267B42FA}"/>
              </a:ext>
            </a:extLst>
          </p:cNvPr>
          <p:cNvSpPr/>
          <p:nvPr/>
        </p:nvSpPr>
        <p:spPr>
          <a:xfrm>
            <a:off x="0" y="7182390"/>
            <a:ext cx="7328478" cy="3104610"/>
          </a:xfrm>
          <a:custGeom>
            <a:avLst/>
            <a:gdLst/>
            <a:ahLst/>
            <a:cxnLst/>
            <a:rect l="l" t="t" r="r" b="b"/>
            <a:pathLst>
              <a:path w="7328478" h="3104610">
                <a:moveTo>
                  <a:pt x="0" y="0"/>
                </a:moveTo>
                <a:lnTo>
                  <a:pt x="7328478" y="0"/>
                </a:lnTo>
                <a:lnTo>
                  <a:pt x="7328478" y="3104610"/>
                </a:lnTo>
                <a:lnTo>
                  <a:pt x="0" y="310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5C8CD8F-5855-1FFB-E64F-4CFC314FCAA1}"/>
              </a:ext>
            </a:extLst>
          </p:cNvPr>
          <p:cNvSpPr txBox="1"/>
          <p:nvPr/>
        </p:nvSpPr>
        <p:spPr>
          <a:xfrm>
            <a:off x="1028700" y="895350"/>
            <a:ext cx="10934700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Quiz Platform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23E33-FC95-8A06-341F-A4CD12950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58" y="2552700"/>
            <a:ext cx="14594928" cy="66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68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182390"/>
            <a:ext cx="7328478" cy="3104610"/>
          </a:xfrm>
          <a:custGeom>
            <a:avLst/>
            <a:gdLst/>
            <a:ahLst/>
            <a:cxnLst/>
            <a:rect l="l" t="t" r="r" b="b"/>
            <a:pathLst>
              <a:path w="7328478" h="3104610">
                <a:moveTo>
                  <a:pt x="0" y="0"/>
                </a:moveTo>
                <a:lnTo>
                  <a:pt x="7328478" y="0"/>
                </a:lnTo>
                <a:lnTo>
                  <a:pt x="7328478" y="3104610"/>
                </a:lnTo>
                <a:lnTo>
                  <a:pt x="0" y="310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95350"/>
            <a:ext cx="10934700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User-Results Dashboard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06609D-F34A-132C-9E6A-F07C7BBB9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2810780"/>
            <a:ext cx="8128000" cy="5304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C57842-348B-9DED-405E-258C11F18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08" y="2810780"/>
            <a:ext cx="8098692" cy="53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19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182390"/>
            <a:ext cx="7328478" cy="3104610"/>
          </a:xfrm>
          <a:custGeom>
            <a:avLst/>
            <a:gdLst/>
            <a:ahLst/>
            <a:cxnLst/>
            <a:rect l="l" t="t" r="r" b="b"/>
            <a:pathLst>
              <a:path w="7328478" h="3104610">
                <a:moveTo>
                  <a:pt x="0" y="0"/>
                </a:moveTo>
                <a:lnTo>
                  <a:pt x="7328478" y="0"/>
                </a:lnTo>
                <a:lnTo>
                  <a:pt x="7328478" y="3104610"/>
                </a:lnTo>
                <a:lnTo>
                  <a:pt x="0" y="310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95350"/>
            <a:ext cx="7955327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ADMIN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95685B-8D44-640E-EA9B-B7F1BB4A4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200803"/>
            <a:ext cx="8915400" cy="3963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0FE153-85E6-FFAA-8B8A-054199AA6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3" y="2248674"/>
            <a:ext cx="9320846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C00F9-3FCA-E724-8414-FDD2E3198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CD28FF-94CC-F7D8-09E0-1E78DE6FF336}"/>
              </a:ext>
            </a:extLst>
          </p:cNvPr>
          <p:cNvSpPr/>
          <p:nvPr/>
        </p:nvSpPr>
        <p:spPr>
          <a:xfrm>
            <a:off x="0" y="7182390"/>
            <a:ext cx="7328478" cy="3104610"/>
          </a:xfrm>
          <a:custGeom>
            <a:avLst/>
            <a:gdLst/>
            <a:ahLst/>
            <a:cxnLst/>
            <a:rect l="l" t="t" r="r" b="b"/>
            <a:pathLst>
              <a:path w="7328478" h="3104610">
                <a:moveTo>
                  <a:pt x="0" y="0"/>
                </a:moveTo>
                <a:lnTo>
                  <a:pt x="7328478" y="0"/>
                </a:lnTo>
                <a:lnTo>
                  <a:pt x="7328478" y="3104610"/>
                </a:lnTo>
                <a:lnTo>
                  <a:pt x="0" y="310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92466C9-8052-5B33-8A8D-084B9937895E}"/>
              </a:ext>
            </a:extLst>
          </p:cNvPr>
          <p:cNvSpPr txBox="1"/>
          <p:nvPr/>
        </p:nvSpPr>
        <p:spPr>
          <a:xfrm>
            <a:off x="533400" y="4229100"/>
            <a:ext cx="7955327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CLASS DIAGRAM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84A0E6-D425-7C22-D942-E71D1627C0BC}"/>
              </a:ext>
            </a:extLst>
          </p:cNvPr>
          <p:cNvGrpSpPr/>
          <p:nvPr/>
        </p:nvGrpSpPr>
        <p:grpSpPr>
          <a:xfrm>
            <a:off x="7993117" y="266700"/>
            <a:ext cx="9753600" cy="9753600"/>
            <a:chOff x="7526721" y="114300"/>
            <a:chExt cx="9753600" cy="9753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F91FD7-3FB1-6449-DB06-6558DD5EA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721" y="114300"/>
              <a:ext cx="9753600" cy="9753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6DF88B-9984-EC11-6A92-4E830939C3AC}"/>
                </a:ext>
              </a:extLst>
            </p:cNvPr>
            <p:cNvSpPr txBox="1"/>
            <p:nvPr/>
          </p:nvSpPr>
          <p:spPr>
            <a:xfrm>
              <a:off x="16306800" y="8877300"/>
              <a:ext cx="762000" cy="762000"/>
            </a:xfrm>
            <a:prstGeom prst="rect">
              <a:avLst/>
            </a:prstGeom>
            <a:solidFill>
              <a:srgbClr val="CDE1F9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407783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DFCF3-6D43-D1E6-A925-9D261D338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0B1CE50-C084-DAF2-BB61-ECF30C990232}"/>
              </a:ext>
            </a:extLst>
          </p:cNvPr>
          <p:cNvGrpSpPr/>
          <p:nvPr/>
        </p:nvGrpSpPr>
        <p:grpSpPr>
          <a:xfrm>
            <a:off x="0" y="0"/>
            <a:ext cx="6331905" cy="10287000"/>
            <a:chOff x="0" y="0"/>
            <a:chExt cx="1667662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EE4CB29-9A6F-DF6D-E451-33FAA233E507}"/>
                </a:ext>
              </a:extLst>
            </p:cNvPr>
            <p:cNvSpPr/>
            <p:nvPr/>
          </p:nvSpPr>
          <p:spPr>
            <a:xfrm>
              <a:off x="0" y="0"/>
              <a:ext cx="1667662" cy="2709333"/>
            </a:xfrm>
            <a:custGeom>
              <a:avLst/>
              <a:gdLst/>
              <a:ahLst/>
              <a:cxnLst/>
              <a:rect l="l" t="t" r="r" b="b"/>
              <a:pathLst>
                <a:path w="1667662" h="2709333">
                  <a:moveTo>
                    <a:pt x="0" y="0"/>
                  </a:moveTo>
                  <a:lnTo>
                    <a:pt x="1667662" y="0"/>
                  </a:lnTo>
                  <a:lnTo>
                    <a:pt x="16676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16395B9-CB99-3BE9-2BE2-E08B7AB02F1F}"/>
                </a:ext>
              </a:extLst>
            </p:cNvPr>
            <p:cNvSpPr txBox="1"/>
            <p:nvPr/>
          </p:nvSpPr>
          <p:spPr>
            <a:xfrm>
              <a:off x="0" y="-57150"/>
              <a:ext cx="1667662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BFCCE80D-27EB-6EA6-F948-3A8C1A50BFCE}"/>
              </a:ext>
            </a:extLst>
          </p:cNvPr>
          <p:cNvSpPr/>
          <p:nvPr/>
        </p:nvSpPr>
        <p:spPr>
          <a:xfrm>
            <a:off x="11573395" y="0"/>
            <a:ext cx="6714605" cy="10287000"/>
          </a:xfrm>
          <a:custGeom>
            <a:avLst/>
            <a:gdLst/>
            <a:ahLst/>
            <a:cxnLst/>
            <a:rect l="l" t="t" r="r" b="b"/>
            <a:pathLst>
              <a:path w="6714605" h="10287000">
                <a:moveTo>
                  <a:pt x="0" y="0"/>
                </a:moveTo>
                <a:lnTo>
                  <a:pt x="6714605" y="0"/>
                </a:lnTo>
                <a:lnTo>
                  <a:pt x="671460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DFECBF0-CA62-D1EA-1A4A-21910D596B29}"/>
              </a:ext>
            </a:extLst>
          </p:cNvPr>
          <p:cNvSpPr/>
          <p:nvPr/>
        </p:nvSpPr>
        <p:spPr>
          <a:xfrm>
            <a:off x="-381000" y="-108496"/>
            <a:ext cx="19507200" cy="10287000"/>
          </a:xfrm>
          <a:custGeom>
            <a:avLst/>
            <a:gdLst/>
            <a:ahLst/>
            <a:cxnLst/>
            <a:rect l="l" t="t" r="r" b="b"/>
            <a:pathLst>
              <a:path w="16230964" h="6878998">
                <a:moveTo>
                  <a:pt x="0" y="0"/>
                </a:moveTo>
                <a:lnTo>
                  <a:pt x="16230964" y="0"/>
                </a:lnTo>
                <a:lnTo>
                  <a:pt x="16230964" y="6878998"/>
                </a:lnTo>
                <a:lnTo>
                  <a:pt x="0" y="6878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t="-87164" b="-48490"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550994D-48BA-5EFD-1D68-B3450F6840C3}"/>
              </a:ext>
            </a:extLst>
          </p:cNvPr>
          <p:cNvSpPr txBox="1"/>
          <p:nvPr/>
        </p:nvSpPr>
        <p:spPr>
          <a:xfrm>
            <a:off x="304800" y="108496"/>
            <a:ext cx="7078717" cy="1084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6000" b="1" i="1" dirty="0">
                <a:solidFill>
                  <a:srgbClr val="FFFFF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Impacts and Benefits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BBC8DA-557F-B012-645E-6BF719239DEA}"/>
              </a:ext>
            </a:extLst>
          </p:cNvPr>
          <p:cNvSpPr/>
          <p:nvPr/>
        </p:nvSpPr>
        <p:spPr>
          <a:xfrm>
            <a:off x="627993" y="1614962"/>
            <a:ext cx="6553200" cy="3657600"/>
          </a:xfrm>
          <a:prstGeom prst="roundRect">
            <a:avLst/>
          </a:prstGeom>
          <a:solidFill>
            <a:srgbClr val="CDE1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76E8-2771-A9C2-BE35-9E4459B50737}"/>
              </a:ext>
            </a:extLst>
          </p:cNvPr>
          <p:cNvSpPr txBox="1"/>
          <p:nvPr/>
        </p:nvSpPr>
        <p:spPr>
          <a:xfrm>
            <a:off x="767544" y="1781768"/>
            <a:ext cx="633190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dirty="0">
                <a:solidFill>
                  <a:schemeClr val="accent1">
                    <a:lumMod val="50000"/>
                  </a:schemeClr>
                </a:solidFill>
                <a:latin typeface="Cormorant Garamond Italics" panose="020B0604020202020204" charset="0"/>
              </a:rPr>
              <a:t>Enhanced Learning Experience -</a:t>
            </a:r>
          </a:p>
          <a:p>
            <a:r>
              <a:rPr lang="en-US" sz="3500" dirty="0">
                <a:solidFill>
                  <a:schemeClr val="accent1">
                    <a:lumMod val="50000"/>
                  </a:schemeClr>
                </a:solidFill>
                <a:latin typeface="Cormorant Garamond Italics" panose="020B0604020202020204" charset="0"/>
              </a:rPr>
              <a:t>Users receive personalized dashboards, progress tracking, and AI-driven recommendations - making learning more engaging, interactive, and tailored to individual needs.</a:t>
            </a:r>
            <a:endParaRPr lang="en-IN" sz="3500" dirty="0">
              <a:solidFill>
                <a:schemeClr val="accent1">
                  <a:lumMod val="50000"/>
                </a:schemeClr>
              </a:solidFill>
              <a:latin typeface="Cormorant Garamond Italics" panose="020B060402020202020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92972F-C455-CDFA-DE66-A2957F08A1D6}"/>
              </a:ext>
            </a:extLst>
          </p:cNvPr>
          <p:cNvSpPr/>
          <p:nvPr/>
        </p:nvSpPr>
        <p:spPr>
          <a:xfrm>
            <a:off x="9379905" y="2086394"/>
            <a:ext cx="6553200" cy="3657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2A9208-1D37-5D88-6DB6-A88C8D9AB363}"/>
              </a:ext>
            </a:extLst>
          </p:cNvPr>
          <p:cNvSpPr txBox="1"/>
          <p:nvPr/>
        </p:nvSpPr>
        <p:spPr>
          <a:xfrm>
            <a:off x="9546467" y="2253200"/>
            <a:ext cx="633190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accent4">
                    <a:lumMod val="75000"/>
                  </a:schemeClr>
                </a:solidFill>
                <a:latin typeface="Cormorant Garamond Italics" panose="020B0604020202020204" charset="0"/>
              </a:rPr>
              <a:t>Improved User Management -</a:t>
            </a:r>
            <a:br>
              <a:rPr lang="en-US" sz="3500" dirty="0">
                <a:solidFill>
                  <a:schemeClr val="accent4">
                    <a:lumMod val="75000"/>
                  </a:schemeClr>
                </a:solidFill>
                <a:latin typeface="Cormorant Garamond Italics" panose="020B0604020202020204" charset="0"/>
              </a:rPr>
            </a:br>
            <a:r>
              <a:rPr lang="en-US" sz="3500" dirty="0">
                <a:solidFill>
                  <a:schemeClr val="accent4">
                    <a:lumMod val="75000"/>
                  </a:schemeClr>
                </a:solidFill>
                <a:latin typeface="Cormorant Garamond Italics" panose="020B0604020202020204" charset="0"/>
              </a:rPr>
              <a:t>The admin dashboard enables efficient handling of users — from registration to progress monitoring — improving overall platform organization and control.</a:t>
            </a:r>
            <a:endParaRPr lang="en-IN" sz="3500" dirty="0">
              <a:solidFill>
                <a:schemeClr val="accent4">
                  <a:lumMod val="75000"/>
                </a:schemeClr>
              </a:solidFill>
              <a:latin typeface="Cormorant Garamond Italics" panose="020B060402020202020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0261CA-4EB8-CA4A-88C3-C582C2869889}"/>
              </a:ext>
            </a:extLst>
          </p:cNvPr>
          <p:cNvSpPr/>
          <p:nvPr/>
        </p:nvSpPr>
        <p:spPr>
          <a:xfrm>
            <a:off x="9429525" y="6205000"/>
            <a:ext cx="6553200" cy="3657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BF009B1-5E0F-B5F9-3423-2A27E72DF048}"/>
              </a:ext>
            </a:extLst>
          </p:cNvPr>
          <p:cNvSpPr/>
          <p:nvPr/>
        </p:nvSpPr>
        <p:spPr>
          <a:xfrm>
            <a:off x="682835" y="5661719"/>
            <a:ext cx="6553200" cy="3657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5CE7C0-568E-6731-34A8-FFEBA43F9D6D}"/>
              </a:ext>
            </a:extLst>
          </p:cNvPr>
          <p:cNvSpPr txBox="1"/>
          <p:nvPr/>
        </p:nvSpPr>
        <p:spPr>
          <a:xfrm>
            <a:off x="794276" y="5828525"/>
            <a:ext cx="647145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bg2">
                    <a:lumMod val="25000"/>
                  </a:schemeClr>
                </a:solidFill>
                <a:latin typeface="Cormorant Garamond Italics" panose="020B0604020202020204" charset="0"/>
              </a:rPr>
              <a:t>Increased User Engagement -</a:t>
            </a:r>
            <a:br>
              <a:rPr lang="en-US" sz="3500" dirty="0">
                <a:solidFill>
                  <a:schemeClr val="bg2">
                    <a:lumMod val="25000"/>
                  </a:schemeClr>
                </a:solidFill>
                <a:latin typeface="Cormorant Garamond Italics" panose="020B0604020202020204" charset="0"/>
              </a:rPr>
            </a:br>
            <a:r>
              <a:rPr lang="en-US" sz="3500" dirty="0">
                <a:solidFill>
                  <a:schemeClr val="bg2">
                    <a:lumMod val="25000"/>
                  </a:schemeClr>
                </a:solidFill>
                <a:latin typeface="Cormorant Garamond Italics" panose="020B0604020202020204" charset="0"/>
              </a:rPr>
              <a:t>Automated notifications and alerts keep learners consistently motivated and remind them to complete courses and quizzes, leading to higher course completion rates.</a:t>
            </a:r>
            <a:endParaRPr lang="en-IN" sz="3500" dirty="0">
              <a:solidFill>
                <a:schemeClr val="bg2">
                  <a:lumMod val="25000"/>
                </a:schemeClr>
              </a:solidFill>
              <a:latin typeface="Cormorant Garamond Italics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B23763-6126-6749-419B-79E9E38F1B10}"/>
              </a:ext>
            </a:extLst>
          </p:cNvPr>
          <p:cNvSpPr txBox="1"/>
          <p:nvPr/>
        </p:nvSpPr>
        <p:spPr>
          <a:xfrm>
            <a:off x="9508048" y="6437699"/>
            <a:ext cx="65532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accent6">
                    <a:lumMod val="50000"/>
                  </a:schemeClr>
                </a:solidFill>
                <a:latin typeface="Cormorant Garamond Italics" panose="020B0604020202020204" charset="0"/>
              </a:rPr>
              <a:t>Data-Driven Insights:</a:t>
            </a:r>
            <a:br>
              <a:rPr lang="en-US" sz="3500" dirty="0">
                <a:solidFill>
                  <a:schemeClr val="accent6">
                    <a:lumMod val="50000"/>
                  </a:schemeClr>
                </a:solidFill>
                <a:latin typeface="Cormorant Garamond Italics" panose="020B0604020202020204" charset="0"/>
              </a:rPr>
            </a:br>
            <a:r>
              <a:rPr lang="en-US" sz="3500" dirty="0">
                <a:solidFill>
                  <a:schemeClr val="accent6">
                    <a:lumMod val="50000"/>
                  </a:schemeClr>
                </a:solidFill>
                <a:latin typeface="Cormorant Garamond Italics" panose="020B0604020202020204" charset="0"/>
              </a:rPr>
              <a:t>The system provides real-time analytics on user performance and progress, helping both students and admins make informed decisions.</a:t>
            </a:r>
            <a:endParaRPr lang="en-IN" sz="3500" dirty="0">
              <a:solidFill>
                <a:schemeClr val="accent6">
                  <a:lumMod val="50000"/>
                </a:schemeClr>
              </a:solidFill>
              <a:latin typeface="Cormorant Garamond Italic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7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31905" cy="10287000"/>
            <a:chOff x="0" y="0"/>
            <a:chExt cx="166766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7662" cy="2709333"/>
            </a:xfrm>
            <a:custGeom>
              <a:avLst/>
              <a:gdLst/>
              <a:ahLst/>
              <a:cxnLst/>
              <a:rect l="l" t="t" r="r" b="b"/>
              <a:pathLst>
                <a:path w="1667662" h="2709333">
                  <a:moveTo>
                    <a:pt x="0" y="0"/>
                  </a:moveTo>
                  <a:lnTo>
                    <a:pt x="1667662" y="0"/>
                  </a:lnTo>
                  <a:lnTo>
                    <a:pt x="16676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67662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573395" y="0"/>
            <a:ext cx="6714605" cy="10287000"/>
          </a:xfrm>
          <a:custGeom>
            <a:avLst/>
            <a:gdLst/>
            <a:ahLst/>
            <a:cxnLst/>
            <a:rect l="l" t="t" r="r" b="b"/>
            <a:pathLst>
              <a:path w="6714605" h="10287000">
                <a:moveTo>
                  <a:pt x="0" y="0"/>
                </a:moveTo>
                <a:lnTo>
                  <a:pt x="6714605" y="0"/>
                </a:lnTo>
                <a:lnTo>
                  <a:pt x="671460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2203" y="2657822"/>
            <a:ext cx="16230964" cy="6878998"/>
          </a:xfrm>
          <a:custGeom>
            <a:avLst/>
            <a:gdLst/>
            <a:ahLst/>
            <a:cxnLst/>
            <a:rect l="l" t="t" r="r" b="b"/>
            <a:pathLst>
              <a:path w="16230964" h="6878998">
                <a:moveTo>
                  <a:pt x="0" y="0"/>
                </a:moveTo>
                <a:lnTo>
                  <a:pt x="16230964" y="0"/>
                </a:lnTo>
                <a:lnTo>
                  <a:pt x="16230964" y="6878998"/>
                </a:lnTo>
                <a:lnTo>
                  <a:pt x="0" y="6878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7164" b="-4849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90600"/>
            <a:ext cx="5303205" cy="1135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200" b="1" i="1">
                <a:solidFill>
                  <a:srgbClr val="FFFFF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5743" y="3343538"/>
            <a:ext cx="14776070" cy="447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Recommending Study Habits project revolutionizes the way students learn by offering a truly personalized approach to education.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By analyzing individual student behavior, our system provides a clear pathway to academic success, empowering students to study smarter, not just harder.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This innovative platform represents the future of data-driven learning, delivering a powerful tool for both students and educators to optimize performance and unlock potential.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47325"/>
            <a:ext cx="18288000" cy="3918860"/>
            <a:chOff x="0" y="0"/>
            <a:chExt cx="4816593" cy="10321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32128"/>
            </a:xfrm>
            <a:custGeom>
              <a:avLst/>
              <a:gdLst/>
              <a:ahLst/>
              <a:cxnLst/>
              <a:rect l="l" t="t" r="r" b="b"/>
              <a:pathLst>
                <a:path w="4816592" h="1032128">
                  <a:moveTo>
                    <a:pt x="0" y="0"/>
                  </a:moveTo>
                  <a:lnTo>
                    <a:pt x="4816592" y="0"/>
                  </a:lnTo>
                  <a:lnTo>
                    <a:pt x="4816592" y="1032128"/>
                  </a:lnTo>
                  <a:lnTo>
                    <a:pt x="0" y="1032128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1089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SRIJA ILAM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MIRYALA NANDU VASANTHI</a:t>
              </a:r>
            </a:p>
            <a:p>
              <a:pPr algn="ctr">
                <a:lnSpc>
                  <a:spcPts val="4480"/>
                </a:lnSpc>
              </a:pPr>
              <a:endParaRPr lang="en-US" sz="32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59756" y="895350"/>
            <a:ext cx="10168489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TEAM MEMBERS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066628" cy="10287000"/>
          </a:xfrm>
          <a:custGeom>
            <a:avLst/>
            <a:gdLst/>
            <a:ahLst/>
            <a:cxnLst/>
            <a:rect l="l" t="t" r="r" b="b"/>
            <a:pathLst>
              <a:path w="13066628" h="10287000">
                <a:moveTo>
                  <a:pt x="0" y="0"/>
                </a:moveTo>
                <a:lnTo>
                  <a:pt x="13066628" y="0"/>
                </a:lnTo>
                <a:lnTo>
                  <a:pt x="130666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5419727"/>
            <a:ext cx="8115300" cy="206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10"/>
              </a:lnSpc>
            </a:pPr>
            <a:r>
              <a:rPr lang="en-US" sz="1200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628477"/>
            <a:chOff x="0" y="0"/>
            <a:chExt cx="24384000" cy="483796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9127" b="21092"/>
            <a:stretch>
              <a:fillRect/>
            </a:stretch>
          </p:blipFill>
          <p:spPr>
            <a:xfrm>
              <a:off x="0" y="0"/>
              <a:ext cx="24384000" cy="483796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28700" y="1028700"/>
            <a:ext cx="16230600" cy="8473758"/>
            <a:chOff x="0" y="0"/>
            <a:chExt cx="4274726" cy="22317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231772"/>
            </a:xfrm>
            <a:custGeom>
              <a:avLst/>
              <a:gdLst/>
              <a:ahLst/>
              <a:cxnLst/>
              <a:rect l="l" t="t" r="r" b="b"/>
              <a:pathLst>
                <a:path w="4274726" h="2231772">
                  <a:moveTo>
                    <a:pt x="0" y="0"/>
                  </a:moveTo>
                  <a:lnTo>
                    <a:pt x="4274726" y="0"/>
                  </a:lnTo>
                  <a:lnTo>
                    <a:pt x="4274726" y="2231772"/>
                  </a:lnTo>
                  <a:lnTo>
                    <a:pt x="0" y="2231772"/>
                  </a:lnTo>
                  <a:close/>
                </a:path>
              </a:pathLst>
            </a:custGeom>
            <a:solidFill>
              <a:srgbClr val="CBCBE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274726" cy="2279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1112651" y="1352258"/>
            <a:ext cx="11959488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8513" y="2801973"/>
            <a:ext cx="11959488" cy="20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</a:pPr>
            <a:r>
              <a: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•The "Recommending Study Habits Based on Student Behavior" project is a cutting-edge data science solution designed to personalize learning and improve academic performance.</a:t>
            </a:r>
          </a:p>
          <a:p>
            <a:pPr marL="0" lvl="0" indent="0" algn="ctr">
              <a:lnSpc>
                <a:spcPts val="4079"/>
              </a:lnSpc>
            </a:pPr>
            <a:endParaRPr lang="en-US" sz="240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181100" y="2925798"/>
            <a:ext cx="15937969" cy="6458939"/>
            <a:chOff x="0" y="0"/>
            <a:chExt cx="4197655" cy="17011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97655" cy="1701120"/>
            </a:xfrm>
            <a:custGeom>
              <a:avLst/>
              <a:gdLst/>
              <a:ahLst/>
              <a:cxnLst/>
              <a:rect l="l" t="t" r="r" b="b"/>
              <a:pathLst>
                <a:path w="4197655" h="1701120">
                  <a:moveTo>
                    <a:pt x="0" y="0"/>
                  </a:moveTo>
                  <a:lnTo>
                    <a:pt x="4197655" y="0"/>
                  </a:lnTo>
                  <a:lnTo>
                    <a:pt x="4197655" y="1701120"/>
                  </a:lnTo>
                  <a:lnTo>
                    <a:pt x="0" y="1701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197655" cy="1748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D388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The "Recommending Study Habits Based on Student Behavior" project is a cutting-edge data science solution designed to personalize learning and improve academic performance.</a:t>
              </a: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D388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By analyzing student behavioral data, such as time spent on tasks, quiz scores, and attention logs, the system provides users with insights into their unique learning patterns.</a:t>
              </a: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D388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This intelligent and user-friendly application empowers students to make informed decisions about their study routines, while also enabling educators to provide targeted support based on data.</a:t>
              </a:r>
            </a:p>
            <a:p>
              <a:pPr algn="ctr">
                <a:lnSpc>
                  <a:spcPts val="3012"/>
                </a:lnSpc>
              </a:pPr>
              <a:endParaRPr lang="en-US" sz="30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endParaRPr>
            </a:p>
            <a:p>
              <a:pPr algn="ctr">
                <a:lnSpc>
                  <a:spcPts val="3012"/>
                </a:lnSpc>
              </a:pPr>
              <a:endParaRPr lang="en-US" sz="30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5796756"/>
            <a:ext cx="5703543" cy="4490244"/>
          </a:xfrm>
          <a:custGeom>
            <a:avLst/>
            <a:gdLst/>
            <a:ahLst/>
            <a:cxnLst/>
            <a:rect l="l" t="t" r="r" b="b"/>
            <a:pathLst>
              <a:path w="5703543" h="4490244">
                <a:moveTo>
                  <a:pt x="0" y="4490244"/>
                </a:moveTo>
                <a:lnTo>
                  <a:pt x="5703543" y="4490244"/>
                </a:lnTo>
                <a:lnTo>
                  <a:pt x="5703543" y="0"/>
                </a:lnTo>
                <a:lnTo>
                  <a:pt x="0" y="0"/>
                </a:lnTo>
                <a:lnTo>
                  <a:pt x="0" y="44902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65998" y="8381649"/>
            <a:ext cx="2535878" cy="3029301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1"/>
                </a:lnTo>
                <a:lnTo>
                  <a:pt x="0" y="3803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86379" y="895350"/>
            <a:ext cx="12715243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PROJECT OVERVIEW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786379" y="3029301"/>
            <a:ext cx="842787" cy="84278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86379" y="4157838"/>
            <a:ext cx="842787" cy="8427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86379" y="5286375"/>
            <a:ext cx="842787" cy="84278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786379" y="6414912"/>
            <a:ext cx="842787" cy="84278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786379" y="7542238"/>
            <a:ext cx="842787" cy="84278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05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837582" y="3164945"/>
            <a:ext cx="9794741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Log in and create a profile to access the application.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837582" y="4293482"/>
            <a:ext cx="11482994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Log study habits, including duration, methods, and distractions.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837582" y="5417431"/>
            <a:ext cx="12428416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Receive weekly recommendations for personalized study routines.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837582" y="6541381"/>
            <a:ext cx="12180805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View a dashboard to track performance and progress over time.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926220" y="2226732"/>
            <a:ext cx="3410769" cy="62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8"/>
              </a:lnSpc>
              <a:spcBef>
                <a:spcPct val="0"/>
              </a:spcBef>
            </a:pPr>
            <a:r>
              <a:rPr lang="en-US" sz="3656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Student Features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08177" y="7665331"/>
            <a:ext cx="1304502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Provide feedback on recommendations to improve the system's accuracy.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5796756"/>
            <a:ext cx="5703543" cy="4490244"/>
          </a:xfrm>
          <a:custGeom>
            <a:avLst/>
            <a:gdLst/>
            <a:ahLst/>
            <a:cxnLst/>
            <a:rect l="l" t="t" r="r" b="b"/>
            <a:pathLst>
              <a:path w="5703543" h="4490244">
                <a:moveTo>
                  <a:pt x="0" y="4490244"/>
                </a:moveTo>
                <a:lnTo>
                  <a:pt x="5703543" y="4490244"/>
                </a:lnTo>
                <a:lnTo>
                  <a:pt x="5703543" y="0"/>
                </a:lnTo>
                <a:lnTo>
                  <a:pt x="0" y="0"/>
                </a:lnTo>
                <a:lnTo>
                  <a:pt x="0" y="44902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87794" y="6502757"/>
            <a:ext cx="3700206" cy="380395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1"/>
                </a:lnTo>
                <a:lnTo>
                  <a:pt x="0" y="3803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86379" y="895350"/>
            <a:ext cx="12715243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PROJECT OVERVIEW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786379" y="3029301"/>
            <a:ext cx="842787" cy="84278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86379" y="4157838"/>
            <a:ext cx="842787" cy="8427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86379" y="5286375"/>
            <a:ext cx="842787" cy="84278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786379" y="6414912"/>
            <a:ext cx="842787" cy="84278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786379" y="7542238"/>
            <a:ext cx="842787" cy="84278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05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837582" y="3164945"/>
            <a:ext cx="9794741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Log in to access the administrator dashboard.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837582" y="4293482"/>
            <a:ext cx="11482994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Upload new student datasets to the system.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37582" y="6541381"/>
            <a:ext cx="1218080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Trigger the retraining of the machine learning modelS.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79706" y="2226732"/>
            <a:ext cx="4503797" cy="62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8"/>
              </a:lnSpc>
              <a:spcBef>
                <a:spcPct val="0"/>
              </a:spcBef>
            </a:pPr>
            <a:r>
              <a:rPr lang="en-US" sz="3656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Administrator Features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37582" y="7604521"/>
            <a:ext cx="7701320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Manage user accounts and system settings..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783290" y="5499258"/>
            <a:ext cx="13047821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View performance data and feedback logs in a comprehensive dashboard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25420" y="0"/>
            <a:ext cx="9962580" cy="10287000"/>
            <a:chOff x="0" y="0"/>
            <a:chExt cx="1328344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7798" r="17798"/>
            <a:stretch>
              <a:fillRect/>
            </a:stretch>
          </p:blipFill>
          <p:spPr>
            <a:xfrm>
              <a:off x="0" y="0"/>
              <a:ext cx="1328344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22443" y="2374274"/>
            <a:ext cx="15713233" cy="6811468"/>
          </a:xfrm>
          <a:custGeom>
            <a:avLst/>
            <a:gdLst/>
            <a:ahLst/>
            <a:cxnLst/>
            <a:rect l="l" t="t" r="r" b="b"/>
            <a:pathLst>
              <a:path w="15713233" h="6811468">
                <a:moveTo>
                  <a:pt x="0" y="0"/>
                </a:moveTo>
                <a:lnTo>
                  <a:pt x="15713233" y="0"/>
                </a:lnTo>
                <a:lnTo>
                  <a:pt x="15713233" y="6811468"/>
                </a:lnTo>
                <a:lnTo>
                  <a:pt x="0" y="6811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4789" b="-75609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1028700" y="990600"/>
            <a:ext cx="5520700" cy="1135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2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MILESTONE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54222" y="4013718"/>
            <a:ext cx="1286865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Set up the project environment using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Django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MySQL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Developed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user registration and login pages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for authentication.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Created a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simple user dashboard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to display basic user information.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Established the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backend database connections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for storing user details securely.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54222" y="6922106"/>
            <a:ext cx="1283817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Developed an </a:t>
            </a:r>
            <a:r>
              <a:rPr lang="en-US" sz="2400" b="1" dirty="0"/>
              <a:t>admin dashboard</a:t>
            </a:r>
            <a:r>
              <a:rPr lang="en-US" sz="2400" dirty="0"/>
              <a:t> to manage all registered users on the platform.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Added features to </a:t>
            </a:r>
            <a:r>
              <a:rPr lang="en-US" sz="2400" b="1" dirty="0"/>
              <a:t>edit and delete student accounts</a:t>
            </a:r>
            <a:r>
              <a:rPr lang="en-US" sz="2400" dirty="0"/>
              <a:t> directly from the admin panel.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Integrated </a:t>
            </a:r>
            <a:r>
              <a:rPr lang="en-US" sz="2400" b="1" dirty="0"/>
              <a:t>student progress tracking</a:t>
            </a:r>
            <a:r>
              <a:rPr lang="en-US" sz="2400" dirty="0"/>
              <a:t> to display overall performance metrics.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69767" y="2905476"/>
            <a:ext cx="842787" cy="84278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88127" y="6131745"/>
            <a:ext cx="842787" cy="8427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02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0AD5BF1-FFBC-E252-5DD7-CEDFF17D6E61}"/>
              </a:ext>
            </a:extLst>
          </p:cNvPr>
          <p:cNvSpPr txBox="1"/>
          <p:nvPr/>
        </p:nvSpPr>
        <p:spPr>
          <a:xfrm>
            <a:off x="2402075" y="3049870"/>
            <a:ext cx="68945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Basic Authentication and Dashboard Setup</a:t>
            </a:r>
            <a:endParaRPr lang="en-IN" sz="3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4CB93C-FC98-6810-FCBB-D16ECE856D44}"/>
              </a:ext>
            </a:extLst>
          </p:cNvPr>
          <p:cNvSpPr txBox="1"/>
          <p:nvPr/>
        </p:nvSpPr>
        <p:spPr>
          <a:xfrm>
            <a:off x="2362048" y="6246510"/>
            <a:ext cx="7509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Admin Dashboard and Enhanced Functionality</a:t>
            </a:r>
            <a:endParaRPr lang="en-IN" sz="3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FC7A-2C1A-5915-CD4B-0373C967D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5925213-D474-2E86-3459-6D96E3E9F3A0}"/>
              </a:ext>
            </a:extLst>
          </p:cNvPr>
          <p:cNvGrpSpPr/>
          <p:nvPr/>
        </p:nvGrpSpPr>
        <p:grpSpPr>
          <a:xfrm>
            <a:off x="8325420" y="0"/>
            <a:ext cx="9962580" cy="10287000"/>
            <a:chOff x="0" y="0"/>
            <a:chExt cx="13283440" cy="137160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6F0DEFE0-73E5-A628-D638-245D74842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798" r="17798"/>
            <a:stretch>
              <a:fillRect/>
            </a:stretch>
          </p:blipFill>
          <p:spPr>
            <a:xfrm>
              <a:off x="0" y="0"/>
              <a:ext cx="13283440" cy="13716000"/>
            </a:xfrm>
            <a:prstGeom prst="rect">
              <a:avLst/>
            </a:prstGeom>
          </p:spPr>
        </p:pic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5E0C9FA6-B399-7E13-775C-BA0B53AFCA34}"/>
              </a:ext>
            </a:extLst>
          </p:cNvPr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66921EF-8858-D970-90E7-6842A8F95BD4}"/>
              </a:ext>
            </a:extLst>
          </p:cNvPr>
          <p:cNvSpPr/>
          <p:nvPr/>
        </p:nvSpPr>
        <p:spPr>
          <a:xfrm>
            <a:off x="922443" y="2374274"/>
            <a:ext cx="15713233" cy="6811468"/>
          </a:xfrm>
          <a:custGeom>
            <a:avLst/>
            <a:gdLst/>
            <a:ahLst/>
            <a:cxnLst/>
            <a:rect l="l" t="t" r="r" b="b"/>
            <a:pathLst>
              <a:path w="15713233" h="6811468">
                <a:moveTo>
                  <a:pt x="0" y="0"/>
                </a:moveTo>
                <a:lnTo>
                  <a:pt x="15713233" y="0"/>
                </a:lnTo>
                <a:lnTo>
                  <a:pt x="15713233" y="6811468"/>
                </a:lnTo>
                <a:lnTo>
                  <a:pt x="0" y="6811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4789" b="-75609"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93CE3A8-F30A-9F88-DB80-A0DAA00E9549}"/>
              </a:ext>
            </a:extLst>
          </p:cNvPr>
          <p:cNvSpPr txBox="1"/>
          <p:nvPr/>
        </p:nvSpPr>
        <p:spPr>
          <a:xfrm>
            <a:off x="1028700" y="990600"/>
            <a:ext cx="5520700" cy="1135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200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MILESTONE</a:t>
            </a:r>
          </a:p>
        </p:txBody>
      </p:sp>
      <p:grpSp>
        <p:nvGrpSpPr>
          <p:cNvPr id="15" name="Group 12">
            <a:extLst>
              <a:ext uri="{FF2B5EF4-FFF2-40B4-BE49-F238E27FC236}">
                <a16:creationId xmlns:a16="http://schemas.microsoft.com/office/drawing/2014/main" id="{E17ED0BA-2EFE-5DD0-003B-E986C4B9F526}"/>
              </a:ext>
            </a:extLst>
          </p:cNvPr>
          <p:cNvGrpSpPr/>
          <p:nvPr/>
        </p:nvGrpSpPr>
        <p:grpSpPr>
          <a:xfrm>
            <a:off x="1468820" y="3008071"/>
            <a:ext cx="842787" cy="842787"/>
            <a:chOff x="0" y="0"/>
            <a:chExt cx="812800" cy="812800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36AB375F-7B82-3B20-43E2-89D3A28831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8A89A113-02D8-B303-9DD9-5730C211593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03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DFC3C9B-65E7-860F-975A-15979AEB0CB8}"/>
              </a:ext>
            </a:extLst>
          </p:cNvPr>
          <p:cNvSpPr txBox="1"/>
          <p:nvPr/>
        </p:nvSpPr>
        <p:spPr>
          <a:xfrm>
            <a:off x="2427404" y="3850858"/>
            <a:ext cx="12868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Designed a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personalized dashboard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for each logged-in user.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Displayed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individual study tracks, courses, and durations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fetched from the admin database.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Ensured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data privacy and secure access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so users view only their own progress.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Delivered a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customized learning experience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tailored to each learner’s profile.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Glacial Indifference" panose="020B0604020202020204" charset="0"/>
            </a:endParaRP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AF13AEEB-E9CE-B2A5-E19F-ADAC7BD67703}"/>
              </a:ext>
            </a:extLst>
          </p:cNvPr>
          <p:cNvGrpSpPr/>
          <p:nvPr/>
        </p:nvGrpSpPr>
        <p:grpSpPr>
          <a:xfrm>
            <a:off x="1468820" y="5675512"/>
            <a:ext cx="842787" cy="842787"/>
            <a:chOff x="0" y="0"/>
            <a:chExt cx="812800" cy="812800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D4CE10BF-8FB8-2E09-5E35-03AD3A95B85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547928D8-8DED-3E43-AECA-8B6739AB6EA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04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37D11D-1A34-6F82-4924-28E4818E6A61}"/>
              </a:ext>
            </a:extLst>
          </p:cNvPr>
          <p:cNvSpPr txBox="1"/>
          <p:nvPr/>
        </p:nvSpPr>
        <p:spPr>
          <a:xfrm>
            <a:off x="2422149" y="3122836"/>
            <a:ext cx="8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Personalized User Dashboard Implementation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A8EA3E-29E2-7338-1177-65C9E4DEE3DE}"/>
              </a:ext>
            </a:extLst>
          </p:cNvPr>
          <p:cNvSpPr txBox="1"/>
          <p:nvPr/>
        </p:nvSpPr>
        <p:spPr>
          <a:xfrm>
            <a:off x="2435287" y="5795698"/>
            <a:ext cx="9677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Smart Notifications and AI-Based Course Recommendations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25308E-F512-7B1F-2A16-37FCD01E6F4A}"/>
              </a:ext>
            </a:extLst>
          </p:cNvPr>
          <p:cNvSpPr txBox="1"/>
          <p:nvPr/>
        </p:nvSpPr>
        <p:spPr>
          <a:xfrm>
            <a:off x="2435287" y="6518299"/>
            <a:ext cx="130333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Implemented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automated email notifications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sent at scheduled intervals (morning, afternoon, evening) based on course completion percentage.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Added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quiz reminders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to encourage users to attempt pending assessments.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Integrated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dashboard alerts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highlighting courses with over 75% completion but not yet finished.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Used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AI integration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to analyze user progress and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recommend courses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for continued learning.</a:t>
            </a:r>
            <a:endParaRPr lang="en-IN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398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werpoint background purple Images - Free Download on Freepik">
            <a:extLst>
              <a:ext uri="{FF2B5EF4-FFF2-40B4-BE49-F238E27FC236}">
                <a16:creationId xmlns:a16="http://schemas.microsoft.com/office/drawing/2014/main" id="{622D4F9A-A975-B4C4-65BE-49D0F8A7B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89"/>
            <a:ext cx="18288000" cy="1028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311C48-0D36-8E12-2FA1-EA843379C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439" y="2476500"/>
            <a:ext cx="5347122" cy="6258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AB12A6-B41D-FA40-FA95-E3621F2A6729}"/>
              </a:ext>
            </a:extLst>
          </p:cNvPr>
          <p:cNvSpPr txBox="1"/>
          <p:nvPr/>
        </p:nvSpPr>
        <p:spPr>
          <a:xfrm>
            <a:off x="6629400" y="266700"/>
            <a:ext cx="731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chemeClr val="tx2">
                    <a:lumMod val="75000"/>
                  </a:schemeClr>
                </a:solidFill>
                <a:latin typeface="Cormorant Garamond Italics" panose="020B0604020202020204" charset="0"/>
              </a:rPr>
              <a:t>Technology Stack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275F1-AA21-39C5-98DF-5F67D02B7312}"/>
              </a:ext>
            </a:extLst>
          </p:cNvPr>
          <p:cNvSpPr txBox="1"/>
          <p:nvPr/>
        </p:nvSpPr>
        <p:spPr>
          <a:xfrm>
            <a:off x="4495800" y="1866900"/>
            <a:ext cx="365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7E64BB"/>
                </a:solidFill>
              </a:rPr>
              <a:t>                                       Frontend:</a:t>
            </a:r>
          </a:p>
          <a:p>
            <a:r>
              <a:rPr lang="en-IN" sz="4000" dirty="0">
                <a:solidFill>
                  <a:srgbClr val="7E64BB"/>
                </a:solidFill>
              </a:rPr>
              <a:t>HTML, CSS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13C1D-4599-5BC9-C128-47B4A00C7498}"/>
              </a:ext>
            </a:extLst>
          </p:cNvPr>
          <p:cNvSpPr txBox="1"/>
          <p:nvPr/>
        </p:nvSpPr>
        <p:spPr>
          <a:xfrm>
            <a:off x="11963400" y="3924300"/>
            <a:ext cx="304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4681BB"/>
                </a:solidFill>
              </a:rPr>
              <a:t>IDE:</a:t>
            </a:r>
          </a:p>
          <a:p>
            <a:r>
              <a:rPr lang="en-IN" sz="4000" dirty="0">
                <a:solidFill>
                  <a:srgbClr val="4681BB"/>
                </a:solidFill>
              </a:rPr>
              <a:t>VS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CE1332-9457-3424-873A-127420F99FB0}"/>
              </a:ext>
            </a:extLst>
          </p:cNvPr>
          <p:cNvSpPr txBox="1"/>
          <p:nvPr/>
        </p:nvSpPr>
        <p:spPr>
          <a:xfrm>
            <a:off x="4495800" y="5753100"/>
            <a:ext cx="251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23A4C1"/>
                </a:solidFill>
              </a:rPr>
              <a:t>Database:</a:t>
            </a:r>
          </a:p>
          <a:p>
            <a:r>
              <a:rPr lang="en-IN" sz="4000" dirty="0">
                <a:solidFill>
                  <a:srgbClr val="23A4C1"/>
                </a:solidFill>
              </a:rPr>
              <a:t>MySQL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7070C8-A3A9-BBAC-CC86-B1F5A221C1A1}"/>
              </a:ext>
            </a:extLst>
          </p:cNvPr>
          <p:cNvSpPr txBox="1"/>
          <p:nvPr/>
        </p:nvSpPr>
        <p:spPr>
          <a:xfrm>
            <a:off x="11817561" y="6972300"/>
            <a:ext cx="3574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45556C"/>
                </a:solidFill>
              </a:rPr>
              <a:t>Backend:</a:t>
            </a:r>
          </a:p>
          <a:p>
            <a:r>
              <a:rPr lang="en-IN" sz="4000" dirty="0">
                <a:solidFill>
                  <a:srgbClr val="45556C"/>
                </a:solidFill>
              </a:rPr>
              <a:t>Django, Python</a:t>
            </a:r>
          </a:p>
        </p:txBody>
      </p:sp>
    </p:spTree>
    <p:extLst>
      <p:ext uri="{BB962C8B-B14F-4D97-AF65-F5344CB8AC3E}">
        <p14:creationId xmlns:p14="http://schemas.microsoft.com/office/powerpoint/2010/main" val="1889224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200" y="7230285"/>
            <a:ext cx="7328478" cy="3104610"/>
          </a:xfrm>
          <a:custGeom>
            <a:avLst/>
            <a:gdLst/>
            <a:ahLst/>
            <a:cxnLst/>
            <a:rect l="l" t="t" r="r" b="b"/>
            <a:pathLst>
              <a:path w="7328478" h="3104610">
                <a:moveTo>
                  <a:pt x="0" y="0"/>
                </a:moveTo>
                <a:lnTo>
                  <a:pt x="7328478" y="0"/>
                </a:lnTo>
                <a:lnTo>
                  <a:pt x="7328478" y="3104610"/>
                </a:lnTo>
                <a:lnTo>
                  <a:pt x="0" y="310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10200" y="6134100"/>
            <a:ext cx="6728931" cy="3469701"/>
          </a:xfrm>
          <a:custGeom>
            <a:avLst/>
            <a:gdLst/>
            <a:ahLst/>
            <a:cxnLst/>
            <a:rect l="l" t="t" r="r" b="b"/>
            <a:pathLst>
              <a:path w="14539809" h="6746301">
                <a:moveTo>
                  <a:pt x="0" y="0"/>
                </a:moveTo>
                <a:lnTo>
                  <a:pt x="14539809" y="0"/>
                </a:lnTo>
                <a:lnTo>
                  <a:pt x="14539809" y="6746301"/>
                </a:lnTo>
                <a:lnTo>
                  <a:pt x="0" y="6746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15" b="-8513"/>
            </a:stretch>
          </a:blipFill>
        </p:spPr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7204D7-BCBE-B08F-CE4E-8602F8A9CB7B}"/>
              </a:ext>
            </a:extLst>
          </p:cNvPr>
          <p:cNvGrpSpPr/>
          <p:nvPr/>
        </p:nvGrpSpPr>
        <p:grpSpPr>
          <a:xfrm>
            <a:off x="1295400" y="1244188"/>
            <a:ext cx="6728931" cy="3469701"/>
            <a:chOff x="9175531" y="2375534"/>
            <a:chExt cx="6728931" cy="34697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D265FB-4848-2EAD-47B6-0B230DEEC3C9}"/>
                </a:ext>
              </a:extLst>
            </p:cNvPr>
            <p:cNvSpPr txBox="1"/>
            <p:nvPr/>
          </p:nvSpPr>
          <p:spPr>
            <a:xfrm>
              <a:off x="9175531" y="2375534"/>
              <a:ext cx="6728931" cy="3469701"/>
            </a:xfrm>
            <a:prstGeom prst="rect">
              <a:avLst/>
            </a:prstGeom>
            <a:solidFill>
              <a:srgbClr val="F4F4F4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AB10A18D-3FE1-E298-FFF8-EEB37685E4CD}"/>
                </a:ext>
              </a:extLst>
            </p:cNvPr>
            <p:cNvSpPr/>
            <p:nvPr/>
          </p:nvSpPr>
          <p:spPr>
            <a:xfrm>
              <a:off x="11221338" y="2628900"/>
              <a:ext cx="2637315" cy="2767966"/>
            </a:xfrm>
            <a:custGeom>
              <a:avLst/>
              <a:gdLst/>
              <a:ahLst/>
              <a:cxnLst/>
              <a:rect l="l" t="t" r="r" b="b"/>
              <a:pathLst>
                <a:path w="6073216" h="6644631">
                  <a:moveTo>
                    <a:pt x="0" y="0"/>
                  </a:moveTo>
                  <a:lnTo>
                    <a:pt x="6073215" y="0"/>
                  </a:lnTo>
                  <a:lnTo>
                    <a:pt x="6073215" y="6644631"/>
                  </a:lnTo>
                  <a:lnTo>
                    <a:pt x="0" y="6644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4495" t="-17634" r="-114772" b="-17417"/>
              </a:stretch>
            </a:blipFill>
          </p:spPr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81F705-665A-ADE6-AD17-8DBEDE61C18E}"/>
              </a:ext>
            </a:extLst>
          </p:cNvPr>
          <p:cNvGrpSpPr/>
          <p:nvPr/>
        </p:nvGrpSpPr>
        <p:grpSpPr>
          <a:xfrm>
            <a:off x="9829800" y="1232364"/>
            <a:ext cx="6728931" cy="3481525"/>
            <a:chOff x="9829800" y="1232364"/>
            <a:chExt cx="6728931" cy="34815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7C57B6-737E-AB66-6E8E-9174EF889F2F}"/>
                </a:ext>
              </a:extLst>
            </p:cNvPr>
            <p:cNvSpPr txBox="1"/>
            <p:nvPr/>
          </p:nvSpPr>
          <p:spPr>
            <a:xfrm>
              <a:off x="9829800" y="1244188"/>
              <a:ext cx="6728931" cy="3469701"/>
            </a:xfrm>
            <a:prstGeom prst="rect">
              <a:avLst/>
            </a:prstGeom>
            <a:solidFill>
              <a:srgbClr val="F4F4F4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51F3EA-A531-8997-EAB5-ED0A3430DB59}"/>
                </a:ext>
              </a:extLst>
            </p:cNvPr>
            <p:cNvSpPr/>
            <p:nvPr/>
          </p:nvSpPr>
          <p:spPr>
            <a:xfrm>
              <a:off x="11692154" y="1232364"/>
              <a:ext cx="2695586" cy="3469701"/>
            </a:xfrm>
            <a:custGeom>
              <a:avLst/>
              <a:gdLst/>
              <a:ahLst/>
              <a:cxnLst/>
              <a:rect l="l" t="t" r="r" b="b"/>
              <a:pathLst>
                <a:path w="4747203" h="7211312">
                  <a:moveTo>
                    <a:pt x="0" y="0"/>
                  </a:moveTo>
                  <a:lnTo>
                    <a:pt x="4747204" y="0"/>
                  </a:lnTo>
                  <a:lnTo>
                    <a:pt x="4747204" y="7211312"/>
                  </a:lnTo>
                  <a:lnTo>
                    <a:pt x="0" y="7211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6356" r="-117503"/>
              </a:stretch>
            </a:blipFill>
          </p:spPr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5E71DF1-0377-F504-0EB9-CE855DEAEF51}"/>
              </a:ext>
            </a:extLst>
          </p:cNvPr>
          <p:cNvSpPr txBox="1"/>
          <p:nvPr/>
        </p:nvSpPr>
        <p:spPr>
          <a:xfrm>
            <a:off x="3624825" y="517019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45556C"/>
                </a:solidFill>
                <a:latin typeface="Cormorant Garamond Italics" panose="020B0604020202020204" charset="0"/>
              </a:rPr>
              <a:t>Login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BAC41D-AB20-E2EF-3AA8-6DD6159E2A26}"/>
              </a:ext>
            </a:extLst>
          </p:cNvPr>
          <p:cNvSpPr txBox="1"/>
          <p:nvPr/>
        </p:nvSpPr>
        <p:spPr>
          <a:xfrm>
            <a:off x="11811000" y="402021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45556C"/>
                </a:solidFill>
                <a:latin typeface="Cormorant Garamond Italics" panose="020B0604020202020204" charset="0"/>
              </a:rPr>
              <a:t>Register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EF345B-05E0-0D03-4660-E0A377FE5A58}"/>
              </a:ext>
            </a:extLst>
          </p:cNvPr>
          <p:cNvSpPr txBox="1"/>
          <p:nvPr/>
        </p:nvSpPr>
        <p:spPr>
          <a:xfrm>
            <a:off x="7511025" y="5312198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45556C"/>
                </a:solidFill>
                <a:latin typeface="Cormorant Garamond Italics" panose="020B0604020202020204" charset="0"/>
              </a:rPr>
              <a:t>Home Page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27" y="7182390"/>
            <a:ext cx="7328478" cy="3104610"/>
          </a:xfrm>
          <a:custGeom>
            <a:avLst/>
            <a:gdLst/>
            <a:ahLst/>
            <a:cxnLst/>
            <a:rect l="l" t="t" r="r" b="b"/>
            <a:pathLst>
              <a:path w="7328478" h="3104610">
                <a:moveTo>
                  <a:pt x="0" y="0"/>
                </a:moveTo>
                <a:lnTo>
                  <a:pt x="7328478" y="0"/>
                </a:lnTo>
                <a:lnTo>
                  <a:pt x="7328478" y="3104610"/>
                </a:lnTo>
                <a:lnTo>
                  <a:pt x="0" y="310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3537" y="7959539"/>
            <a:ext cx="1466396" cy="1239104"/>
          </a:xfrm>
          <a:custGeom>
            <a:avLst/>
            <a:gdLst/>
            <a:ahLst/>
            <a:cxnLst/>
            <a:rect l="l" t="t" r="r" b="b"/>
            <a:pathLst>
              <a:path w="1466396" h="1239104">
                <a:moveTo>
                  <a:pt x="0" y="0"/>
                </a:moveTo>
                <a:lnTo>
                  <a:pt x="1466396" y="0"/>
                </a:lnTo>
                <a:lnTo>
                  <a:pt x="1466396" y="1239105"/>
                </a:lnTo>
                <a:lnTo>
                  <a:pt x="0" y="1239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81650" y="662946"/>
            <a:ext cx="1466396" cy="1466396"/>
          </a:xfrm>
          <a:custGeom>
            <a:avLst/>
            <a:gdLst/>
            <a:ahLst/>
            <a:cxnLst/>
            <a:rect l="l" t="t" r="r" b="b"/>
            <a:pathLst>
              <a:path w="1466396" h="1466396">
                <a:moveTo>
                  <a:pt x="0" y="0"/>
                </a:moveTo>
                <a:lnTo>
                  <a:pt x="1466396" y="0"/>
                </a:lnTo>
                <a:lnTo>
                  <a:pt x="1466396" y="1466396"/>
                </a:lnTo>
                <a:lnTo>
                  <a:pt x="0" y="14663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895350"/>
            <a:ext cx="9105900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DATABASE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578A2C-C204-EBC8-A13E-510F1B15F65D}"/>
              </a:ext>
            </a:extLst>
          </p:cNvPr>
          <p:cNvGrpSpPr/>
          <p:nvPr/>
        </p:nvGrpSpPr>
        <p:grpSpPr>
          <a:xfrm>
            <a:off x="7084832" y="3104610"/>
            <a:ext cx="10704368" cy="4401090"/>
            <a:chOff x="8339415" y="6134100"/>
            <a:chExt cx="7503686" cy="1233992"/>
          </a:xfrm>
        </p:grpSpPr>
        <p:sp>
          <p:nvSpPr>
            <p:cNvPr id="5" name="Freeform 5"/>
            <p:cNvSpPr/>
            <p:nvPr/>
          </p:nvSpPr>
          <p:spPr>
            <a:xfrm>
              <a:off x="8339415" y="6134100"/>
              <a:ext cx="956985" cy="1233992"/>
            </a:xfrm>
            <a:custGeom>
              <a:avLst/>
              <a:gdLst/>
              <a:ahLst/>
              <a:cxnLst/>
              <a:rect l="l" t="t" r="r" b="b"/>
              <a:pathLst>
                <a:path w="17567212" h="6078140">
                  <a:moveTo>
                    <a:pt x="0" y="0"/>
                  </a:moveTo>
                  <a:lnTo>
                    <a:pt x="17567212" y="0"/>
                  </a:lnTo>
                  <a:lnTo>
                    <a:pt x="17567212" y="6078140"/>
                  </a:lnTo>
                  <a:lnTo>
                    <a:pt x="0" y="6078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45959" t="-414756" r="-988218" b="-32742"/>
              </a:stretch>
            </a:blipFill>
          </p:spPr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D5B0C22-0062-C7A4-3DD7-48ACEF471124}"/>
                </a:ext>
              </a:extLst>
            </p:cNvPr>
            <p:cNvSpPr/>
            <p:nvPr/>
          </p:nvSpPr>
          <p:spPr>
            <a:xfrm>
              <a:off x="9320048" y="6134100"/>
              <a:ext cx="6523053" cy="1233992"/>
            </a:xfrm>
            <a:custGeom>
              <a:avLst/>
              <a:gdLst/>
              <a:ahLst/>
              <a:cxnLst/>
              <a:rect l="l" t="t" r="r" b="b"/>
              <a:pathLst>
                <a:path w="17567212" h="6078140">
                  <a:moveTo>
                    <a:pt x="0" y="0"/>
                  </a:moveTo>
                  <a:lnTo>
                    <a:pt x="17567212" y="0"/>
                  </a:lnTo>
                  <a:lnTo>
                    <a:pt x="17567212" y="6078140"/>
                  </a:lnTo>
                  <a:lnTo>
                    <a:pt x="0" y="6078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68670" t="-414756" r="-15090" b="-32743"/>
              </a:stretch>
            </a:blipFill>
          </p:spPr>
        </p:sp>
      </p:grpSp>
      <p:sp>
        <p:nvSpPr>
          <p:cNvPr id="9" name="Freeform 4">
            <a:extLst>
              <a:ext uri="{FF2B5EF4-FFF2-40B4-BE49-F238E27FC236}">
                <a16:creationId xmlns:a16="http://schemas.microsoft.com/office/drawing/2014/main" id="{0F6EF783-5ABF-4B56-B4C2-608F203A500A}"/>
              </a:ext>
            </a:extLst>
          </p:cNvPr>
          <p:cNvSpPr/>
          <p:nvPr/>
        </p:nvSpPr>
        <p:spPr>
          <a:xfrm>
            <a:off x="575140" y="2816761"/>
            <a:ext cx="4648200" cy="5911365"/>
          </a:xfrm>
          <a:custGeom>
            <a:avLst/>
            <a:gdLst/>
            <a:ahLst/>
            <a:cxnLst/>
            <a:rect l="l" t="t" r="r" b="b"/>
            <a:pathLst>
              <a:path w="4747203" h="7211312">
                <a:moveTo>
                  <a:pt x="0" y="0"/>
                </a:moveTo>
                <a:lnTo>
                  <a:pt x="4747204" y="0"/>
                </a:lnTo>
                <a:lnTo>
                  <a:pt x="4747204" y="7211312"/>
                </a:lnTo>
                <a:lnTo>
                  <a:pt x="0" y="72113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6356" r="-117503"/>
            </a:stretch>
          </a:blipFill>
        </p:spPr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3D82311-4685-BBE6-429F-BD2CA64CB929}"/>
              </a:ext>
            </a:extLst>
          </p:cNvPr>
          <p:cNvSpPr/>
          <p:nvPr/>
        </p:nvSpPr>
        <p:spPr>
          <a:xfrm>
            <a:off x="5334000" y="4762500"/>
            <a:ext cx="1600200" cy="91440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694</Words>
  <Application>Microsoft Office PowerPoint</Application>
  <PresentationFormat>Custom</PresentationFormat>
  <Paragraphs>94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Cormorant Garamond Bold Italics</vt:lpstr>
      <vt:lpstr>Glacial Indifference</vt:lpstr>
      <vt:lpstr>Glacial Indifference Bold</vt:lpstr>
      <vt:lpstr>Arial</vt:lpstr>
      <vt:lpstr>Cormorant Garamond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Purple Simple Research Proposal Presentation</dc:title>
  <dc:creator>sahiti kancharla</dc:creator>
  <cp:lastModifiedBy>Srija Ilam</cp:lastModifiedBy>
  <cp:revision>8</cp:revision>
  <dcterms:created xsi:type="dcterms:W3CDTF">2006-08-16T00:00:00Z</dcterms:created>
  <dcterms:modified xsi:type="dcterms:W3CDTF">2025-10-30T16:27:08Z</dcterms:modified>
  <dc:identifier>DAG0c2iOyN8</dc:identifier>
</cp:coreProperties>
</file>